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5" r:id="rId5"/>
    <p:sldId id="115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本文主要讲述了作者庆祝端午节的经历。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83" y="896997"/>
            <a:ext cx="10662847" cy="131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用方框中所给词语的适当形式填空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 was the Dragon Boat Festival and I went to watch the dragon boat races with my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really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 my cousin Ellie was in a dragon boat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 was more interested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150990" y="1436222"/>
            <a:ext cx="4464496" cy="48061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527751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exciting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402887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考查形容词。句意：这真是令人兴奋。</a:t>
            </a:r>
            <a:r>
              <a:rPr lang="en-US" altLang="zh-CN" sz="2400" dirty="0">
                <a:cs typeface="Times New Roman" panose="02020603050405020304" pitchFamily="18" charset="0"/>
              </a:rPr>
              <a:t>excite“</a:t>
            </a:r>
            <a:r>
              <a:rPr lang="zh-CN" altLang="zh-CN" sz="2400" dirty="0">
                <a:cs typeface="Times New Roman" panose="02020603050405020304" pitchFamily="18" charset="0"/>
              </a:rPr>
              <a:t>兴奋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,was</a:t>
            </a:r>
            <a:r>
              <a:rPr lang="zh-CN" altLang="zh-CN" sz="2400" dirty="0">
                <a:cs typeface="Times New Roman" panose="02020603050405020304" pitchFamily="18" charset="0"/>
              </a:rPr>
              <a:t>之后跟形容词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主语为</a:t>
            </a:r>
            <a:r>
              <a:rPr lang="en-US" altLang="zh-CN" sz="2400" dirty="0">
                <a:cs typeface="Times New Roman" panose="02020603050405020304" pitchFamily="18" charset="0"/>
              </a:rPr>
              <a:t>It,</a:t>
            </a:r>
            <a:r>
              <a:rPr lang="zh-CN" altLang="zh-CN" sz="2400" dirty="0">
                <a:cs typeface="Times New Roman" panose="02020603050405020304" pitchFamily="18" charset="0"/>
              </a:rPr>
              <a:t>指物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用</a:t>
            </a:r>
            <a:r>
              <a:rPr lang="en-US" altLang="zh-CN" sz="2400" dirty="0">
                <a:cs typeface="Times New Roman" panose="02020603050405020304" pitchFamily="18" charset="0"/>
              </a:rPr>
              <a:t>exciting“</a:t>
            </a:r>
            <a:r>
              <a:rPr lang="zh-CN" altLang="zh-CN" sz="2400" dirty="0">
                <a:cs typeface="Times New Roman" panose="02020603050405020304" pitchFamily="18" charset="0"/>
              </a:rPr>
              <a:t>令人兴奋的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。故答案为</a:t>
            </a:r>
            <a:r>
              <a:rPr lang="en-US" altLang="zh-CN" sz="2400" dirty="0">
                <a:cs typeface="Times New Roman" panose="02020603050405020304" pitchFamily="18" charset="0"/>
              </a:rPr>
              <a:t>exciting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always difficult to watch the race if we are not near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we arrived early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good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seats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were there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found a great place to sit on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twelve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races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 was in the last race so we had to stay until the 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78982" y="798501"/>
            <a:ext cx="4392488" cy="4680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672708"/>
            <a:ext cx="84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front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164775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/>
              <a:t>2.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考查名词。句意：如果我们不在前面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观看比赛总是很困难的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所以我们很早就到了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以便得到好座位。</a:t>
            </a:r>
            <a:r>
              <a:rPr lang="en-US" altLang="zh-CN" sz="2400" dirty="0">
                <a:cs typeface="Times New Roman" panose="02020603050405020304" pitchFamily="18" charset="0"/>
              </a:rPr>
              <a:t>front“</a:t>
            </a:r>
            <a:r>
              <a:rPr lang="zh-CN" altLang="zh-CN" sz="2400" dirty="0">
                <a:cs typeface="Times New Roman" panose="02020603050405020304" pitchFamily="18" charset="0"/>
              </a:rPr>
              <a:t>前面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表示特指。故答案为</a:t>
            </a:r>
            <a:r>
              <a:rPr lang="en-US" altLang="zh-CN" sz="2400" dirty="0">
                <a:cs typeface="Times New Roman" panose="02020603050405020304" pitchFamily="18" charset="0"/>
              </a:rPr>
              <a:t>front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38822" y="2636495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Luckily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4149080"/>
            <a:ext cx="114812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考查副词。句意：幸运的是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我们找到了一个坐的好地方。</a:t>
            </a:r>
            <a:r>
              <a:rPr lang="en-US" altLang="zh-CN" sz="2400" dirty="0">
                <a:cs typeface="Times New Roman" panose="02020603050405020304" pitchFamily="18" charset="0"/>
              </a:rPr>
              <a:t>luck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幸运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这里用其副词形式</a:t>
            </a:r>
            <a:r>
              <a:rPr lang="en-US" altLang="zh-CN" sz="2400" dirty="0">
                <a:cs typeface="Times New Roman" panose="02020603050405020304" pitchFamily="18" charset="0"/>
              </a:rPr>
              <a:t>luckily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幸运的是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修饰整个句子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位于句首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首字母需要大写。故答案为</a:t>
            </a:r>
            <a:r>
              <a:rPr lang="en-US" altLang="zh-CN" sz="2400" dirty="0">
                <a:cs typeface="Times New Roman" panose="02020603050405020304" pitchFamily="18" charset="0"/>
              </a:rPr>
              <a:t>Luckily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47574" y="2693164"/>
            <a:ext cx="964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There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65487" y="5589240"/>
            <a:ext cx="114812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4.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</a:t>
            </a:r>
            <a:r>
              <a:rPr lang="en-US" altLang="zh-CN" sz="2400" dirty="0">
                <a:cs typeface="Times New Roman" panose="02020603050405020304" pitchFamily="18" charset="0"/>
              </a:rPr>
              <a:t>there be</a:t>
            </a:r>
            <a:r>
              <a:rPr lang="zh-CN" altLang="zh-CN" sz="2400" dirty="0">
                <a:cs typeface="Times New Roman" panose="02020603050405020304" pitchFamily="18" charset="0"/>
              </a:rPr>
              <a:t>句型。句意：有十二场比赛。</a:t>
            </a:r>
            <a:r>
              <a:rPr lang="en-US" altLang="zh-CN" sz="2400" dirty="0">
                <a:cs typeface="Times New Roman" panose="02020603050405020304" pitchFamily="18" charset="0"/>
              </a:rPr>
              <a:t>there were“</a:t>
            </a:r>
            <a:r>
              <a:rPr lang="zh-CN" altLang="zh-CN" sz="2400" dirty="0">
                <a:cs typeface="Times New Roman" panose="02020603050405020304" pitchFamily="18" charset="0"/>
              </a:rPr>
              <a:t>有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,there</a:t>
            </a:r>
            <a:r>
              <a:rPr lang="zh-CN" altLang="zh-CN" sz="2400" dirty="0">
                <a:cs typeface="Times New Roman" panose="02020603050405020304" pitchFamily="18" charset="0"/>
              </a:rPr>
              <a:t>位于句首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首字母需要大写。故答案为</a:t>
            </a:r>
            <a:r>
              <a:rPr lang="en-US" altLang="zh-CN" sz="2400" dirty="0">
                <a:cs typeface="Times New Roman" panose="02020603050405020304" pitchFamily="18" charset="0"/>
              </a:rPr>
              <a:t>There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96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Ellie was racing, I shouted and cheered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 won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really difficult but they did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race,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delicious rice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delicious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06974" y="813266"/>
            <a:ext cx="4464496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2967335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bought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24815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考查动词。句意：比赛结束后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我们买了一些美味的粽子。</a:t>
            </a:r>
            <a:r>
              <a:rPr lang="en-US" altLang="zh-CN" sz="2400" dirty="0">
                <a:cs typeface="Times New Roman" panose="02020603050405020304" pitchFamily="18" charset="0"/>
              </a:rPr>
              <a:t>buy“</a:t>
            </a:r>
            <a:r>
              <a:rPr lang="zh-CN" altLang="zh-CN" sz="2400" dirty="0">
                <a:cs typeface="Times New Roman" panose="02020603050405020304" pitchFamily="18" charset="0"/>
              </a:rPr>
              <a:t>买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符合语境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根据后句的</a:t>
            </a:r>
            <a:r>
              <a:rPr lang="en-US" altLang="zh-CN" sz="2400" dirty="0">
                <a:cs typeface="Times New Roman" panose="02020603050405020304" pitchFamily="18" charset="0"/>
              </a:rPr>
              <a:t>“were”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时态为一般过去时</a:t>
            </a:r>
            <a:r>
              <a:rPr lang="en-US" altLang="zh-CN" sz="2400" dirty="0">
                <a:cs typeface="Times New Roman" panose="02020603050405020304" pitchFamily="18" charset="0"/>
              </a:rPr>
              <a:t>,buy</a:t>
            </a:r>
            <a:r>
              <a:rPr lang="zh-CN" altLang="zh-CN" sz="2400" dirty="0">
                <a:cs typeface="Times New Roman" panose="02020603050405020304" pitchFamily="18" charset="0"/>
              </a:rPr>
              <a:t>的过去式为</a:t>
            </a:r>
            <a:r>
              <a:rPr lang="en-US" altLang="zh-CN" sz="2400" dirty="0">
                <a:cs typeface="Times New Roman" panose="02020603050405020304" pitchFamily="18" charset="0"/>
              </a:rPr>
              <a:t>bought</a:t>
            </a:r>
            <a:r>
              <a:rPr lang="zh-CN" altLang="zh-CN" sz="2400" dirty="0">
                <a:cs typeface="Times New Roman" panose="02020603050405020304" pitchFamily="18" charset="0"/>
              </a:rPr>
              <a:t>。故答案为</a:t>
            </a:r>
            <a:r>
              <a:rPr lang="en-US" altLang="zh-CN" sz="2400" dirty="0">
                <a:cs typeface="Times New Roman" panose="02020603050405020304" pitchFamily="18" charset="0"/>
              </a:rPr>
              <a:t>bought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9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276</Words>
  <Application>Microsoft Office PowerPoint</Application>
  <PresentationFormat>自定义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464</cp:revision>
  <dcterms:created xsi:type="dcterms:W3CDTF">2020-11-06T05:24:00Z</dcterms:created>
  <dcterms:modified xsi:type="dcterms:W3CDTF">2025-09-17T18:57:25Z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